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71" r:id="rId12"/>
    <p:sldId id="266" r:id="rId13"/>
    <p:sldId id="265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0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40;&#1075;&#1088;&#1086;&#1053;&#1058;&#1048;-2020\&#1056;&#1077;&#1075;&#1080;&#1089;&#1090;&#1088;&#1072;&#1094;&#1080;&#1080;%20&#1087;&#1086;%20&#1088;&#1077;&#1075;&#1080;&#1086;&#1085;&#1072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Рейтинг регионов по количеству участников </a:t>
            </a:r>
            <a:br>
              <a:rPr lang="ru-RU"/>
            </a:br>
            <a:r>
              <a:rPr lang="ru-RU"/>
              <a:t>во Всероссийском  конкурсе АгроНТИ 2020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Лист2!$F$7:$F$24</c:f>
              <c:strCache>
                <c:ptCount val="18"/>
                <c:pt idx="0">
                  <c:v>Самарская обл.</c:v>
                </c:pt>
                <c:pt idx="1">
                  <c:v>Респ. Башкортостан</c:v>
                </c:pt>
                <c:pt idx="2">
                  <c:v>Новосибирская обл.</c:v>
                </c:pt>
                <c:pt idx="3">
                  <c:v>Белгородская обл.</c:v>
                </c:pt>
                <c:pt idx="4">
                  <c:v>Кемеровская обл.</c:v>
                </c:pt>
                <c:pt idx="5">
                  <c:v>Алтайский край</c:v>
                </c:pt>
                <c:pt idx="6">
                  <c:v>Рязанская обл.</c:v>
                </c:pt>
                <c:pt idx="7">
                  <c:v>Омская обл.</c:v>
                </c:pt>
                <c:pt idx="8">
                  <c:v>Респ. Татарстан</c:v>
                </c:pt>
                <c:pt idx="9">
                  <c:v>Пермский край</c:v>
                </c:pt>
                <c:pt idx="10">
                  <c:v>Приморский край</c:v>
                </c:pt>
                <c:pt idx="11">
                  <c:v>Орловская обл.</c:v>
                </c:pt>
                <c:pt idx="12">
                  <c:v>Ленинградская обл.</c:v>
                </c:pt>
                <c:pt idx="13">
                  <c:v>Саратовская обл.</c:v>
                </c:pt>
                <c:pt idx="14">
                  <c:v>Волгоградская обл.</c:v>
                </c:pt>
                <c:pt idx="15">
                  <c:v>Московская обл.</c:v>
                </c:pt>
                <c:pt idx="16">
                  <c:v>Ставропольский край</c:v>
                </c:pt>
                <c:pt idx="17">
                  <c:v>Вологодская обл.</c:v>
                </c:pt>
              </c:strCache>
            </c:strRef>
          </c:cat>
          <c:val>
            <c:numRef>
              <c:f>Лист2!$G$7:$G$24</c:f>
              <c:numCache>
                <c:formatCode>General</c:formatCode>
                <c:ptCount val="18"/>
                <c:pt idx="0">
                  <c:v>5214</c:v>
                </c:pt>
                <c:pt idx="1">
                  <c:v>4183</c:v>
                </c:pt>
                <c:pt idx="2">
                  <c:v>2979</c:v>
                </c:pt>
                <c:pt idx="3">
                  <c:v>2197</c:v>
                </c:pt>
                <c:pt idx="4">
                  <c:v>2030</c:v>
                </c:pt>
                <c:pt idx="5">
                  <c:v>1829</c:v>
                </c:pt>
                <c:pt idx="6">
                  <c:v>1672</c:v>
                </c:pt>
                <c:pt idx="7">
                  <c:v>1623</c:v>
                </c:pt>
                <c:pt idx="8">
                  <c:v>1517</c:v>
                </c:pt>
                <c:pt idx="9">
                  <c:v>1414</c:v>
                </c:pt>
                <c:pt idx="10">
                  <c:v>1092</c:v>
                </c:pt>
                <c:pt idx="11">
                  <c:v>1081</c:v>
                </c:pt>
                <c:pt idx="12">
                  <c:v>1072</c:v>
                </c:pt>
                <c:pt idx="13">
                  <c:v>1036</c:v>
                </c:pt>
                <c:pt idx="14">
                  <c:v>935</c:v>
                </c:pt>
                <c:pt idx="15">
                  <c:v>864</c:v>
                </c:pt>
                <c:pt idx="16">
                  <c:v>681</c:v>
                </c:pt>
                <c:pt idx="17">
                  <c:v>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6-4260-82C0-2769D127E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117632"/>
        <c:axId val="49248448"/>
      </c:barChart>
      <c:catAx>
        <c:axId val="341176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49248448"/>
        <c:crosses val="autoZero"/>
        <c:auto val="1"/>
        <c:lblAlgn val="ctr"/>
        <c:lblOffset val="100"/>
        <c:noMultiLvlLbl val="0"/>
      </c:catAx>
      <c:valAx>
        <c:axId val="4924844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411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1807B1-438F-40FE-A969-39A4644BAA26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1DA01E5-49F2-4CE8-8E79-13EA3FB3A6FB}">
      <dgm:prSet phldrT="[Текст]"/>
      <dgm:spPr/>
      <dgm:t>
        <a:bodyPr/>
        <a:lstStyle/>
        <a:p>
          <a:r>
            <a:rPr lang="ru-RU" b="1" dirty="0" err="1"/>
            <a:t>АгроКоптеры</a:t>
          </a:r>
          <a:r>
            <a:rPr lang="ru-RU" b="1" dirty="0"/>
            <a:t> - применение беспилотных летательных аппаратов для решения задач в сельском хозяйстве.</a:t>
          </a:r>
        </a:p>
      </dgm:t>
    </dgm:pt>
    <dgm:pt modelId="{37997726-6EA2-41DA-9C7B-E39ED749232F}" type="parTrans" cxnId="{69EFCFB9-8157-429D-85E8-9CF2EDC0BD81}">
      <dgm:prSet/>
      <dgm:spPr/>
      <dgm:t>
        <a:bodyPr/>
        <a:lstStyle/>
        <a:p>
          <a:endParaRPr lang="ru-RU"/>
        </a:p>
      </dgm:t>
    </dgm:pt>
    <dgm:pt modelId="{A47599F0-6F4A-4138-9ACE-76FE7E474AB3}" type="sibTrans" cxnId="{69EFCFB9-8157-429D-85E8-9CF2EDC0BD81}">
      <dgm:prSet/>
      <dgm:spPr/>
      <dgm:t>
        <a:bodyPr/>
        <a:lstStyle/>
        <a:p>
          <a:endParaRPr lang="ru-RU"/>
        </a:p>
      </dgm:t>
    </dgm:pt>
    <dgm:pt modelId="{F5AC50B9-4174-4489-81D2-BBDC3AEB7E73}">
      <dgm:prSet/>
      <dgm:spPr/>
      <dgm:t>
        <a:bodyPr/>
        <a:lstStyle/>
        <a:p>
          <a:r>
            <a:rPr lang="ru-RU" b="1" dirty="0" err="1"/>
            <a:t>АгроРоботы</a:t>
          </a:r>
          <a:r>
            <a:rPr lang="ru-RU" b="1" dirty="0"/>
            <a:t> - автоматизированные системы управления сельскохозяйственной техникой.</a:t>
          </a:r>
        </a:p>
      </dgm:t>
    </dgm:pt>
    <dgm:pt modelId="{11F17E8A-E66E-4948-A554-697AB222C7B0}" type="parTrans" cxnId="{C51A3C58-B252-4D60-989E-6B6C36584624}">
      <dgm:prSet/>
      <dgm:spPr/>
      <dgm:t>
        <a:bodyPr/>
        <a:lstStyle/>
        <a:p>
          <a:endParaRPr lang="ru-RU"/>
        </a:p>
      </dgm:t>
    </dgm:pt>
    <dgm:pt modelId="{75A57244-8C17-4DE0-B527-3D1DD07AF750}" type="sibTrans" cxnId="{C51A3C58-B252-4D60-989E-6B6C36584624}">
      <dgm:prSet/>
      <dgm:spPr/>
      <dgm:t>
        <a:bodyPr/>
        <a:lstStyle/>
        <a:p>
          <a:endParaRPr lang="ru-RU"/>
        </a:p>
      </dgm:t>
    </dgm:pt>
    <dgm:pt modelId="{08CACF47-D47D-4FBF-BFE6-002A7AB62DFC}">
      <dgm:prSet/>
      <dgm:spPr/>
      <dgm:t>
        <a:bodyPr/>
        <a:lstStyle/>
        <a:p>
          <a:r>
            <a:rPr lang="ru-RU" b="1" dirty="0" err="1"/>
            <a:t>АгроКосмос</a:t>
          </a:r>
          <a:r>
            <a:rPr lang="ru-RU" b="1" dirty="0"/>
            <a:t> - использование космических снимков и </a:t>
          </a:r>
          <a:r>
            <a:rPr lang="ru-RU" b="1" dirty="0" err="1"/>
            <a:t>веб-ГИС</a:t>
          </a:r>
          <a:r>
            <a:rPr lang="ru-RU" b="1" dirty="0"/>
            <a:t> технологий в сельском хозяйстве.</a:t>
          </a:r>
        </a:p>
      </dgm:t>
    </dgm:pt>
    <dgm:pt modelId="{A0ADCE86-CC22-470E-96A3-7D602E2D3071}" type="parTrans" cxnId="{E237F916-8449-47A5-B32A-21B102991D2E}">
      <dgm:prSet/>
      <dgm:spPr/>
      <dgm:t>
        <a:bodyPr/>
        <a:lstStyle/>
        <a:p>
          <a:endParaRPr lang="ru-RU"/>
        </a:p>
      </dgm:t>
    </dgm:pt>
    <dgm:pt modelId="{5F051084-C944-4F86-B404-87B6757430FE}" type="sibTrans" cxnId="{E237F916-8449-47A5-B32A-21B102991D2E}">
      <dgm:prSet/>
      <dgm:spPr/>
      <dgm:t>
        <a:bodyPr/>
        <a:lstStyle/>
        <a:p>
          <a:endParaRPr lang="ru-RU"/>
        </a:p>
      </dgm:t>
    </dgm:pt>
    <dgm:pt modelId="{6073EFA0-F24A-4C29-B736-F7F9FCDFABD5}">
      <dgm:prSet/>
      <dgm:spPr/>
      <dgm:t>
        <a:bodyPr/>
        <a:lstStyle/>
        <a:p>
          <a:r>
            <a:rPr lang="ru-RU" b="1" dirty="0" err="1"/>
            <a:t>АгроМетео</a:t>
          </a:r>
          <a:r>
            <a:rPr lang="ru-RU" b="1" dirty="0"/>
            <a:t> - прогнозирование погоды, создание архива погоды, аналитика.</a:t>
          </a:r>
        </a:p>
      </dgm:t>
    </dgm:pt>
    <dgm:pt modelId="{116F5DDA-6A92-4B54-A93A-DAF94098955A}" type="parTrans" cxnId="{431709D9-A070-4A92-8462-CF3EF0B1D622}">
      <dgm:prSet/>
      <dgm:spPr/>
      <dgm:t>
        <a:bodyPr/>
        <a:lstStyle/>
        <a:p>
          <a:endParaRPr lang="ru-RU"/>
        </a:p>
      </dgm:t>
    </dgm:pt>
    <dgm:pt modelId="{97D8D504-765D-461B-9B36-BA1C38FFADBC}" type="sibTrans" cxnId="{431709D9-A070-4A92-8462-CF3EF0B1D622}">
      <dgm:prSet/>
      <dgm:spPr/>
      <dgm:t>
        <a:bodyPr/>
        <a:lstStyle/>
        <a:p>
          <a:endParaRPr lang="ru-RU"/>
        </a:p>
      </dgm:t>
    </dgm:pt>
    <dgm:pt modelId="{2682B6AF-24A1-4241-A295-4F1CA2E05683}">
      <dgm:prSet/>
      <dgm:spPr/>
      <dgm:t>
        <a:bodyPr/>
        <a:lstStyle/>
        <a:p>
          <a:r>
            <a:rPr lang="ru-RU" b="1" dirty="0" err="1"/>
            <a:t>АгроБио</a:t>
          </a:r>
          <a:r>
            <a:rPr lang="ru-RU" b="1" dirty="0"/>
            <a:t> - методы биологической защиты от болезней и вредителей сельскохозяйственных культур.</a:t>
          </a:r>
        </a:p>
      </dgm:t>
    </dgm:pt>
    <dgm:pt modelId="{5F1436E5-FB3B-4C02-B6ED-6F2B4C754D37}" type="parTrans" cxnId="{16DEF72B-6107-4571-AC5C-FD1B34C6C452}">
      <dgm:prSet/>
      <dgm:spPr/>
      <dgm:t>
        <a:bodyPr/>
        <a:lstStyle/>
        <a:p>
          <a:endParaRPr lang="ru-RU"/>
        </a:p>
      </dgm:t>
    </dgm:pt>
    <dgm:pt modelId="{388D864F-B5E1-4479-A164-D872CB001B3D}" type="sibTrans" cxnId="{16DEF72B-6107-4571-AC5C-FD1B34C6C452}">
      <dgm:prSet/>
      <dgm:spPr/>
      <dgm:t>
        <a:bodyPr/>
        <a:lstStyle/>
        <a:p>
          <a:endParaRPr lang="ru-RU"/>
        </a:p>
      </dgm:t>
    </dgm:pt>
    <dgm:pt modelId="{EF617FF6-A154-4433-A735-563E4D2E351B}" type="pres">
      <dgm:prSet presAssocID="{D21807B1-438F-40FE-A969-39A4644BAA2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584B7C-F538-473D-969A-F60DFBB1904F}" type="pres">
      <dgm:prSet presAssocID="{41DA01E5-49F2-4CE8-8E79-13EA3FB3A6FB}" presName="comp" presStyleCnt="0"/>
      <dgm:spPr/>
    </dgm:pt>
    <dgm:pt modelId="{D4E3EA72-D431-4406-8FA3-EC1CA65B561A}" type="pres">
      <dgm:prSet presAssocID="{41DA01E5-49F2-4CE8-8E79-13EA3FB3A6FB}" presName="box" presStyleLbl="node1" presStyleIdx="0" presStyleCnt="5"/>
      <dgm:spPr/>
      <dgm:t>
        <a:bodyPr/>
        <a:lstStyle/>
        <a:p>
          <a:endParaRPr lang="ru-RU"/>
        </a:p>
      </dgm:t>
    </dgm:pt>
    <dgm:pt modelId="{C07C3C88-529F-41EE-9FC1-7AE6BFF8BEF9}" type="pres">
      <dgm:prSet presAssocID="{41DA01E5-49F2-4CE8-8E79-13EA3FB3A6FB}" presName="img" presStyleLbl="fgImgPlace1" presStyleIdx="0" presStyleCnt="5" custScaleX="758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F76081D-96AA-4215-8DB1-57EABC4367DA}" type="pres">
      <dgm:prSet presAssocID="{41DA01E5-49F2-4CE8-8E79-13EA3FB3A6FB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B8A78-B9A0-40EC-909C-621C9B578990}" type="pres">
      <dgm:prSet presAssocID="{A47599F0-6F4A-4138-9ACE-76FE7E474AB3}" presName="spacer" presStyleCnt="0"/>
      <dgm:spPr/>
    </dgm:pt>
    <dgm:pt modelId="{68BAD0BB-14BC-415C-8D73-AA13DB0D120D}" type="pres">
      <dgm:prSet presAssocID="{F5AC50B9-4174-4489-81D2-BBDC3AEB7E73}" presName="comp" presStyleCnt="0"/>
      <dgm:spPr/>
    </dgm:pt>
    <dgm:pt modelId="{1AFB5465-8843-4D31-BBA0-9985CACD1EF4}" type="pres">
      <dgm:prSet presAssocID="{F5AC50B9-4174-4489-81D2-BBDC3AEB7E73}" presName="box" presStyleLbl="node1" presStyleIdx="1" presStyleCnt="5"/>
      <dgm:spPr/>
      <dgm:t>
        <a:bodyPr/>
        <a:lstStyle/>
        <a:p>
          <a:endParaRPr lang="ru-RU"/>
        </a:p>
      </dgm:t>
    </dgm:pt>
    <dgm:pt modelId="{51706FD7-3766-4BF5-9D2C-65EAF3234F90}" type="pres">
      <dgm:prSet presAssocID="{F5AC50B9-4174-4489-81D2-BBDC3AEB7E73}" presName="img" presStyleLbl="fgImgPlace1" presStyleIdx="1" presStyleCnt="5" custScaleX="7588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48BA81C-AC14-4D39-8AE8-3CB1D45CEF6D}" type="pres">
      <dgm:prSet presAssocID="{F5AC50B9-4174-4489-81D2-BBDC3AEB7E7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DB12C-E0EE-41B6-AAAF-82AF199770B3}" type="pres">
      <dgm:prSet presAssocID="{75A57244-8C17-4DE0-B527-3D1DD07AF750}" presName="spacer" presStyleCnt="0"/>
      <dgm:spPr/>
    </dgm:pt>
    <dgm:pt modelId="{6523C39B-46CA-4B0E-82C4-A61380ECC7A1}" type="pres">
      <dgm:prSet presAssocID="{08CACF47-D47D-4FBF-BFE6-002A7AB62DFC}" presName="comp" presStyleCnt="0"/>
      <dgm:spPr/>
    </dgm:pt>
    <dgm:pt modelId="{26D6CC93-8044-4137-B912-16F6CD11A642}" type="pres">
      <dgm:prSet presAssocID="{08CACF47-D47D-4FBF-BFE6-002A7AB62DFC}" presName="box" presStyleLbl="node1" presStyleIdx="2" presStyleCnt="5"/>
      <dgm:spPr/>
      <dgm:t>
        <a:bodyPr/>
        <a:lstStyle/>
        <a:p>
          <a:endParaRPr lang="ru-RU"/>
        </a:p>
      </dgm:t>
    </dgm:pt>
    <dgm:pt modelId="{045E9CB1-0E27-4F39-8321-3E853D2CA18E}" type="pres">
      <dgm:prSet presAssocID="{08CACF47-D47D-4FBF-BFE6-002A7AB62DFC}" presName="img" presStyleLbl="fgImgPlace1" presStyleIdx="2" presStyleCnt="5" custScaleX="7588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E4150FA-83D2-4B6E-BDFF-BC2535580875}" type="pres">
      <dgm:prSet presAssocID="{08CACF47-D47D-4FBF-BFE6-002A7AB62DF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44E68-DFF2-498E-B150-B1AFDFDA29F2}" type="pres">
      <dgm:prSet presAssocID="{5F051084-C944-4F86-B404-87B6757430FE}" presName="spacer" presStyleCnt="0"/>
      <dgm:spPr/>
    </dgm:pt>
    <dgm:pt modelId="{823B1DB0-AE6D-43E7-9F06-7C6A268E3360}" type="pres">
      <dgm:prSet presAssocID="{6073EFA0-F24A-4C29-B736-F7F9FCDFABD5}" presName="comp" presStyleCnt="0"/>
      <dgm:spPr/>
    </dgm:pt>
    <dgm:pt modelId="{2D52B723-A7DA-4F39-97CB-CADF94C0D62A}" type="pres">
      <dgm:prSet presAssocID="{6073EFA0-F24A-4C29-B736-F7F9FCDFABD5}" presName="box" presStyleLbl="node1" presStyleIdx="3" presStyleCnt="5"/>
      <dgm:spPr/>
      <dgm:t>
        <a:bodyPr/>
        <a:lstStyle/>
        <a:p>
          <a:endParaRPr lang="ru-RU"/>
        </a:p>
      </dgm:t>
    </dgm:pt>
    <dgm:pt modelId="{1CA45977-E36E-49A0-8862-E5BE9F6FB716}" type="pres">
      <dgm:prSet presAssocID="{6073EFA0-F24A-4C29-B736-F7F9FCDFABD5}" presName="img" presStyleLbl="fgImgPlace1" presStyleIdx="3" presStyleCnt="5" custScaleX="7588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14944BC-DE72-4CC9-BC97-6C706A6E5157}" type="pres">
      <dgm:prSet presAssocID="{6073EFA0-F24A-4C29-B736-F7F9FCDFABD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765CC-4EFB-4992-A850-83A077B82EB1}" type="pres">
      <dgm:prSet presAssocID="{97D8D504-765D-461B-9B36-BA1C38FFADBC}" presName="spacer" presStyleCnt="0"/>
      <dgm:spPr/>
    </dgm:pt>
    <dgm:pt modelId="{8FBC3615-97A7-4598-B7F8-D4D538809B0E}" type="pres">
      <dgm:prSet presAssocID="{2682B6AF-24A1-4241-A295-4F1CA2E05683}" presName="comp" presStyleCnt="0"/>
      <dgm:spPr/>
    </dgm:pt>
    <dgm:pt modelId="{22C60DCA-DF66-4C9E-A988-FA377CDCFD58}" type="pres">
      <dgm:prSet presAssocID="{2682B6AF-24A1-4241-A295-4F1CA2E05683}" presName="box" presStyleLbl="node1" presStyleIdx="4" presStyleCnt="5"/>
      <dgm:spPr/>
      <dgm:t>
        <a:bodyPr/>
        <a:lstStyle/>
        <a:p>
          <a:endParaRPr lang="ru-RU"/>
        </a:p>
      </dgm:t>
    </dgm:pt>
    <dgm:pt modelId="{803BC8F5-5E89-4454-8FE0-F48C00CE7DE5}" type="pres">
      <dgm:prSet presAssocID="{2682B6AF-24A1-4241-A295-4F1CA2E05683}" presName="img" presStyleLbl="fgImgPlace1" presStyleIdx="4" presStyleCnt="5" custScaleX="7588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8861B215-3124-49B6-B33C-04B933B6F2C2}" type="pres">
      <dgm:prSet presAssocID="{2682B6AF-24A1-4241-A295-4F1CA2E05683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0F7CF8-6497-487C-AE90-D1891400239E}" type="presOf" srcId="{08CACF47-D47D-4FBF-BFE6-002A7AB62DFC}" destId="{1E4150FA-83D2-4B6E-BDFF-BC2535580875}" srcOrd="1" destOrd="0" presId="urn:microsoft.com/office/officeart/2005/8/layout/vList4"/>
    <dgm:cxn modelId="{F7AE2D2D-C786-4464-8037-41BE41671C86}" type="presOf" srcId="{6073EFA0-F24A-4C29-B736-F7F9FCDFABD5}" destId="{D14944BC-DE72-4CC9-BC97-6C706A6E5157}" srcOrd="1" destOrd="0" presId="urn:microsoft.com/office/officeart/2005/8/layout/vList4"/>
    <dgm:cxn modelId="{E237F916-8449-47A5-B32A-21B102991D2E}" srcId="{D21807B1-438F-40FE-A969-39A4644BAA26}" destId="{08CACF47-D47D-4FBF-BFE6-002A7AB62DFC}" srcOrd="2" destOrd="0" parTransId="{A0ADCE86-CC22-470E-96A3-7D602E2D3071}" sibTransId="{5F051084-C944-4F86-B404-87B6757430FE}"/>
    <dgm:cxn modelId="{AAE2956B-BFD7-4BE2-B07F-E9EB15EB1C9E}" type="presOf" srcId="{2682B6AF-24A1-4241-A295-4F1CA2E05683}" destId="{8861B215-3124-49B6-B33C-04B933B6F2C2}" srcOrd="1" destOrd="0" presId="urn:microsoft.com/office/officeart/2005/8/layout/vList4"/>
    <dgm:cxn modelId="{431709D9-A070-4A92-8462-CF3EF0B1D622}" srcId="{D21807B1-438F-40FE-A969-39A4644BAA26}" destId="{6073EFA0-F24A-4C29-B736-F7F9FCDFABD5}" srcOrd="3" destOrd="0" parTransId="{116F5DDA-6A92-4B54-A93A-DAF94098955A}" sibTransId="{97D8D504-765D-461B-9B36-BA1C38FFADBC}"/>
    <dgm:cxn modelId="{0B6BC0AD-D218-4DFF-B3E8-EC7EC3D471D3}" type="presOf" srcId="{D21807B1-438F-40FE-A969-39A4644BAA26}" destId="{EF617FF6-A154-4433-A735-563E4D2E351B}" srcOrd="0" destOrd="0" presId="urn:microsoft.com/office/officeart/2005/8/layout/vList4"/>
    <dgm:cxn modelId="{8E90B070-0140-4AC7-9847-B41531194718}" type="presOf" srcId="{41DA01E5-49F2-4CE8-8E79-13EA3FB3A6FB}" destId="{D4E3EA72-D431-4406-8FA3-EC1CA65B561A}" srcOrd="0" destOrd="0" presId="urn:microsoft.com/office/officeart/2005/8/layout/vList4"/>
    <dgm:cxn modelId="{D7F3584C-FAC3-43FA-8AF6-3280870E8931}" type="presOf" srcId="{F5AC50B9-4174-4489-81D2-BBDC3AEB7E73}" destId="{1AFB5465-8843-4D31-BBA0-9985CACD1EF4}" srcOrd="0" destOrd="0" presId="urn:microsoft.com/office/officeart/2005/8/layout/vList4"/>
    <dgm:cxn modelId="{1AC09CAE-6F1B-4698-84CD-B0E1AC99CE78}" type="presOf" srcId="{41DA01E5-49F2-4CE8-8E79-13EA3FB3A6FB}" destId="{BF76081D-96AA-4215-8DB1-57EABC4367DA}" srcOrd="1" destOrd="0" presId="urn:microsoft.com/office/officeart/2005/8/layout/vList4"/>
    <dgm:cxn modelId="{01342F4B-FD3A-4528-852E-932FF763F4F5}" type="presOf" srcId="{08CACF47-D47D-4FBF-BFE6-002A7AB62DFC}" destId="{26D6CC93-8044-4137-B912-16F6CD11A642}" srcOrd="0" destOrd="0" presId="urn:microsoft.com/office/officeart/2005/8/layout/vList4"/>
    <dgm:cxn modelId="{16DEF72B-6107-4571-AC5C-FD1B34C6C452}" srcId="{D21807B1-438F-40FE-A969-39A4644BAA26}" destId="{2682B6AF-24A1-4241-A295-4F1CA2E05683}" srcOrd="4" destOrd="0" parTransId="{5F1436E5-FB3B-4C02-B6ED-6F2B4C754D37}" sibTransId="{388D864F-B5E1-4479-A164-D872CB001B3D}"/>
    <dgm:cxn modelId="{C51A3C58-B252-4D60-989E-6B6C36584624}" srcId="{D21807B1-438F-40FE-A969-39A4644BAA26}" destId="{F5AC50B9-4174-4489-81D2-BBDC3AEB7E73}" srcOrd="1" destOrd="0" parTransId="{11F17E8A-E66E-4948-A554-697AB222C7B0}" sibTransId="{75A57244-8C17-4DE0-B527-3D1DD07AF750}"/>
    <dgm:cxn modelId="{2D9D6FDE-E353-48A1-8075-4327518F7212}" type="presOf" srcId="{F5AC50B9-4174-4489-81D2-BBDC3AEB7E73}" destId="{348BA81C-AC14-4D39-8AE8-3CB1D45CEF6D}" srcOrd="1" destOrd="0" presId="urn:microsoft.com/office/officeart/2005/8/layout/vList4"/>
    <dgm:cxn modelId="{69EFCFB9-8157-429D-85E8-9CF2EDC0BD81}" srcId="{D21807B1-438F-40FE-A969-39A4644BAA26}" destId="{41DA01E5-49F2-4CE8-8E79-13EA3FB3A6FB}" srcOrd="0" destOrd="0" parTransId="{37997726-6EA2-41DA-9C7B-E39ED749232F}" sibTransId="{A47599F0-6F4A-4138-9ACE-76FE7E474AB3}"/>
    <dgm:cxn modelId="{E1038D25-B21B-4657-AEF6-BA15E76FD90B}" type="presOf" srcId="{6073EFA0-F24A-4C29-B736-F7F9FCDFABD5}" destId="{2D52B723-A7DA-4F39-97CB-CADF94C0D62A}" srcOrd="0" destOrd="0" presId="urn:microsoft.com/office/officeart/2005/8/layout/vList4"/>
    <dgm:cxn modelId="{CEB60395-5C01-4D02-8E4F-9E32E1EF6E81}" type="presOf" srcId="{2682B6AF-24A1-4241-A295-4F1CA2E05683}" destId="{22C60DCA-DF66-4C9E-A988-FA377CDCFD58}" srcOrd="0" destOrd="0" presId="urn:microsoft.com/office/officeart/2005/8/layout/vList4"/>
    <dgm:cxn modelId="{B67ADB92-ED9B-49AA-8EDC-4AC3BFE27B8B}" type="presParOf" srcId="{EF617FF6-A154-4433-A735-563E4D2E351B}" destId="{C4584B7C-F538-473D-969A-F60DFBB1904F}" srcOrd="0" destOrd="0" presId="urn:microsoft.com/office/officeart/2005/8/layout/vList4"/>
    <dgm:cxn modelId="{D9879483-BB97-4585-BDFC-C28CCAE26EC7}" type="presParOf" srcId="{C4584B7C-F538-473D-969A-F60DFBB1904F}" destId="{D4E3EA72-D431-4406-8FA3-EC1CA65B561A}" srcOrd="0" destOrd="0" presId="urn:microsoft.com/office/officeart/2005/8/layout/vList4"/>
    <dgm:cxn modelId="{1EDF03F4-1B0F-4869-84F3-1B6D7EFD79AD}" type="presParOf" srcId="{C4584B7C-F538-473D-969A-F60DFBB1904F}" destId="{C07C3C88-529F-41EE-9FC1-7AE6BFF8BEF9}" srcOrd="1" destOrd="0" presId="urn:microsoft.com/office/officeart/2005/8/layout/vList4"/>
    <dgm:cxn modelId="{2B902677-DEDD-4C90-A28F-45F29D8A4E5B}" type="presParOf" srcId="{C4584B7C-F538-473D-969A-F60DFBB1904F}" destId="{BF76081D-96AA-4215-8DB1-57EABC4367DA}" srcOrd="2" destOrd="0" presId="urn:microsoft.com/office/officeart/2005/8/layout/vList4"/>
    <dgm:cxn modelId="{F17517E2-83CB-4605-928E-EAF7706C81F8}" type="presParOf" srcId="{EF617FF6-A154-4433-A735-563E4D2E351B}" destId="{C36B8A78-B9A0-40EC-909C-621C9B578990}" srcOrd="1" destOrd="0" presId="urn:microsoft.com/office/officeart/2005/8/layout/vList4"/>
    <dgm:cxn modelId="{3377F2CC-4D7B-4456-AA56-44D75B3F6860}" type="presParOf" srcId="{EF617FF6-A154-4433-A735-563E4D2E351B}" destId="{68BAD0BB-14BC-415C-8D73-AA13DB0D120D}" srcOrd="2" destOrd="0" presId="urn:microsoft.com/office/officeart/2005/8/layout/vList4"/>
    <dgm:cxn modelId="{BA565C42-48AF-4272-AB47-4808E41B26C2}" type="presParOf" srcId="{68BAD0BB-14BC-415C-8D73-AA13DB0D120D}" destId="{1AFB5465-8843-4D31-BBA0-9985CACD1EF4}" srcOrd="0" destOrd="0" presId="urn:microsoft.com/office/officeart/2005/8/layout/vList4"/>
    <dgm:cxn modelId="{0BB1AEC5-42FD-4289-B7D5-8BA5B4E2D5C1}" type="presParOf" srcId="{68BAD0BB-14BC-415C-8D73-AA13DB0D120D}" destId="{51706FD7-3766-4BF5-9D2C-65EAF3234F90}" srcOrd="1" destOrd="0" presId="urn:microsoft.com/office/officeart/2005/8/layout/vList4"/>
    <dgm:cxn modelId="{7FBDBB14-4BF8-4B6B-BAA5-AE983B25083E}" type="presParOf" srcId="{68BAD0BB-14BC-415C-8D73-AA13DB0D120D}" destId="{348BA81C-AC14-4D39-8AE8-3CB1D45CEF6D}" srcOrd="2" destOrd="0" presId="urn:microsoft.com/office/officeart/2005/8/layout/vList4"/>
    <dgm:cxn modelId="{9734F0FE-23FF-4BC2-A225-5CFF7E9CF7D1}" type="presParOf" srcId="{EF617FF6-A154-4433-A735-563E4D2E351B}" destId="{D6ADB12C-E0EE-41B6-AAAF-82AF199770B3}" srcOrd="3" destOrd="0" presId="urn:microsoft.com/office/officeart/2005/8/layout/vList4"/>
    <dgm:cxn modelId="{2B6D38B1-256D-4231-BDD7-23913C846EED}" type="presParOf" srcId="{EF617FF6-A154-4433-A735-563E4D2E351B}" destId="{6523C39B-46CA-4B0E-82C4-A61380ECC7A1}" srcOrd="4" destOrd="0" presId="urn:microsoft.com/office/officeart/2005/8/layout/vList4"/>
    <dgm:cxn modelId="{C3E7141D-739B-4418-AF19-7430296DEDBE}" type="presParOf" srcId="{6523C39B-46CA-4B0E-82C4-A61380ECC7A1}" destId="{26D6CC93-8044-4137-B912-16F6CD11A642}" srcOrd="0" destOrd="0" presId="urn:microsoft.com/office/officeart/2005/8/layout/vList4"/>
    <dgm:cxn modelId="{E776F060-363A-4954-AA68-3307242C2F3D}" type="presParOf" srcId="{6523C39B-46CA-4B0E-82C4-A61380ECC7A1}" destId="{045E9CB1-0E27-4F39-8321-3E853D2CA18E}" srcOrd="1" destOrd="0" presId="urn:microsoft.com/office/officeart/2005/8/layout/vList4"/>
    <dgm:cxn modelId="{215CD9D6-789D-418B-8F68-BD30AACB0FCF}" type="presParOf" srcId="{6523C39B-46CA-4B0E-82C4-A61380ECC7A1}" destId="{1E4150FA-83D2-4B6E-BDFF-BC2535580875}" srcOrd="2" destOrd="0" presId="urn:microsoft.com/office/officeart/2005/8/layout/vList4"/>
    <dgm:cxn modelId="{13B82865-D872-4285-92F3-AFC1431B9B52}" type="presParOf" srcId="{EF617FF6-A154-4433-A735-563E4D2E351B}" destId="{4C044E68-DFF2-498E-B150-B1AFDFDA29F2}" srcOrd="5" destOrd="0" presId="urn:microsoft.com/office/officeart/2005/8/layout/vList4"/>
    <dgm:cxn modelId="{91CA8F4B-C324-4D01-A7D2-42048377CD69}" type="presParOf" srcId="{EF617FF6-A154-4433-A735-563E4D2E351B}" destId="{823B1DB0-AE6D-43E7-9F06-7C6A268E3360}" srcOrd="6" destOrd="0" presId="urn:microsoft.com/office/officeart/2005/8/layout/vList4"/>
    <dgm:cxn modelId="{D86D41A5-8FFA-4555-8B2D-F4C2E17D8F9C}" type="presParOf" srcId="{823B1DB0-AE6D-43E7-9F06-7C6A268E3360}" destId="{2D52B723-A7DA-4F39-97CB-CADF94C0D62A}" srcOrd="0" destOrd="0" presId="urn:microsoft.com/office/officeart/2005/8/layout/vList4"/>
    <dgm:cxn modelId="{E0EF9AD2-0D8D-496F-86DF-9EA836B37B6F}" type="presParOf" srcId="{823B1DB0-AE6D-43E7-9F06-7C6A268E3360}" destId="{1CA45977-E36E-49A0-8862-E5BE9F6FB716}" srcOrd="1" destOrd="0" presId="urn:microsoft.com/office/officeart/2005/8/layout/vList4"/>
    <dgm:cxn modelId="{761BE89C-13B0-48A7-AE30-AC49C0990634}" type="presParOf" srcId="{823B1DB0-AE6D-43E7-9F06-7C6A268E3360}" destId="{D14944BC-DE72-4CC9-BC97-6C706A6E5157}" srcOrd="2" destOrd="0" presId="urn:microsoft.com/office/officeart/2005/8/layout/vList4"/>
    <dgm:cxn modelId="{199B8B45-20BC-4851-B576-3299EC360EBE}" type="presParOf" srcId="{EF617FF6-A154-4433-A735-563E4D2E351B}" destId="{0EF765CC-4EFB-4992-A850-83A077B82EB1}" srcOrd="7" destOrd="0" presId="urn:microsoft.com/office/officeart/2005/8/layout/vList4"/>
    <dgm:cxn modelId="{58ACC79A-1AE9-4A2B-A9B1-1533330AAB5A}" type="presParOf" srcId="{EF617FF6-A154-4433-A735-563E4D2E351B}" destId="{8FBC3615-97A7-4598-B7F8-D4D538809B0E}" srcOrd="8" destOrd="0" presId="urn:microsoft.com/office/officeart/2005/8/layout/vList4"/>
    <dgm:cxn modelId="{866F8FEE-018F-42EC-B5E6-55E2E7A45356}" type="presParOf" srcId="{8FBC3615-97A7-4598-B7F8-D4D538809B0E}" destId="{22C60DCA-DF66-4C9E-A988-FA377CDCFD58}" srcOrd="0" destOrd="0" presId="urn:microsoft.com/office/officeart/2005/8/layout/vList4"/>
    <dgm:cxn modelId="{EA25A575-24A0-4E68-B3F5-456A8E8E2F0F}" type="presParOf" srcId="{8FBC3615-97A7-4598-B7F8-D4D538809B0E}" destId="{803BC8F5-5E89-4454-8FE0-F48C00CE7DE5}" srcOrd="1" destOrd="0" presId="urn:microsoft.com/office/officeart/2005/8/layout/vList4"/>
    <dgm:cxn modelId="{7132394B-D8A9-435D-BBC3-47B487902636}" type="presParOf" srcId="{8FBC3615-97A7-4598-B7F8-D4D538809B0E}" destId="{8861B215-3124-49B6-B33C-04B933B6F2C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3EA72-D431-4406-8FA3-EC1CA65B561A}">
      <dsp:nvSpPr>
        <dsp:cNvPr id="0" name=""/>
        <dsp:cNvSpPr/>
      </dsp:nvSpPr>
      <dsp:spPr>
        <a:xfrm>
          <a:off x="0" y="0"/>
          <a:ext cx="8403771" cy="10394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/>
            <a:t>АгроКоптеры</a:t>
          </a:r>
          <a:r>
            <a:rPr lang="ru-RU" sz="2100" b="1" kern="1200" dirty="0"/>
            <a:t> - применение беспилотных летательных аппаратов для решения задач в сельском хозяйстве.</a:t>
          </a:r>
        </a:p>
      </dsp:txBody>
      <dsp:txXfrm>
        <a:off x="1784702" y="0"/>
        <a:ext cx="6619068" cy="1039479"/>
      </dsp:txXfrm>
    </dsp:sp>
    <dsp:sp modelId="{C07C3C88-529F-41EE-9FC1-7AE6BFF8BEF9}">
      <dsp:nvSpPr>
        <dsp:cNvPr id="0" name=""/>
        <dsp:cNvSpPr/>
      </dsp:nvSpPr>
      <dsp:spPr>
        <a:xfrm>
          <a:off x="306588" y="103947"/>
          <a:ext cx="1275473" cy="8315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B5465-8843-4D31-BBA0-9985CACD1EF4}">
      <dsp:nvSpPr>
        <dsp:cNvPr id="0" name=""/>
        <dsp:cNvSpPr/>
      </dsp:nvSpPr>
      <dsp:spPr>
        <a:xfrm>
          <a:off x="0" y="1143427"/>
          <a:ext cx="8403771" cy="10394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/>
            <a:t>АгроРоботы</a:t>
          </a:r>
          <a:r>
            <a:rPr lang="ru-RU" sz="2100" b="1" kern="1200" dirty="0"/>
            <a:t> - автоматизированные системы управления сельскохозяйственной техникой.</a:t>
          </a:r>
        </a:p>
      </dsp:txBody>
      <dsp:txXfrm>
        <a:off x="1784702" y="1143427"/>
        <a:ext cx="6619068" cy="1039479"/>
      </dsp:txXfrm>
    </dsp:sp>
    <dsp:sp modelId="{51706FD7-3766-4BF5-9D2C-65EAF3234F90}">
      <dsp:nvSpPr>
        <dsp:cNvPr id="0" name=""/>
        <dsp:cNvSpPr/>
      </dsp:nvSpPr>
      <dsp:spPr>
        <a:xfrm>
          <a:off x="306588" y="1247375"/>
          <a:ext cx="1275473" cy="8315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6CC93-8044-4137-B912-16F6CD11A642}">
      <dsp:nvSpPr>
        <dsp:cNvPr id="0" name=""/>
        <dsp:cNvSpPr/>
      </dsp:nvSpPr>
      <dsp:spPr>
        <a:xfrm>
          <a:off x="0" y="2286854"/>
          <a:ext cx="8403771" cy="10394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/>
            <a:t>АгроКосмос</a:t>
          </a:r>
          <a:r>
            <a:rPr lang="ru-RU" sz="2100" b="1" kern="1200" dirty="0"/>
            <a:t> - использование космических снимков и </a:t>
          </a:r>
          <a:r>
            <a:rPr lang="ru-RU" sz="2100" b="1" kern="1200" dirty="0" err="1"/>
            <a:t>веб-ГИС</a:t>
          </a:r>
          <a:r>
            <a:rPr lang="ru-RU" sz="2100" b="1" kern="1200" dirty="0"/>
            <a:t> технологий в сельском хозяйстве.</a:t>
          </a:r>
        </a:p>
      </dsp:txBody>
      <dsp:txXfrm>
        <a:off x="1784702" y="2286854"/>
        <a:ext cx="6619068" cy="1039479"/>
      </dsp:txXfrm>
    </dsp:sp>
    <dsp:sp modelId="{045E9CB1-0E27-4F39-8321-3E853D2CA18E}">
      <dsp:nvSpPr>
        <dsp:cNvPr id="0" name=""/>
        <dsp:cNvSpPr/>
      </dsp:nvSpPr>
      <dsp:spPr>
        <a:xfrm>
          <a:off x="306588" y="2390802"/>
          <a:ext cx="1275473" cy="8315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2B723-A7DA-4F39-97CB-CADF94C0D62A}">
      <dsp:nvSpPr>
        <dsp:cNvPr id="0" name=""/>
        <dsp:cNvSpPr/>
      </dsp:nvSpPr>
      <dsp:spPr>
        <a:xfrm>
          <a:off x="0" y="3430282"/>
          <a:ext cx="8403771" cy="10394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/>
            <a:t>АгроМетео</a:t>
          </a:r>
          <a:r>
            <a:rPr lang="ru-RU" sz="2100" b="1" kern="1200" dirty="0"/>
            <a:t> - прогнозирование погоды, создание архива погоды, аналитика.</a:t>
          </a:r>
        </a:p>
      </dsp:txBody>
      <dsp:txXfrm>
        <a:off x="1784702" y="3430282"/>
        <a:ext cx="6619068" cy="1039479"/>
      </dsp:txXfrm>
    </dsp:sp>
    <dsp:sp modelId="{1CA45977-E36E-49A0-8862-E5BE9F6FB716}">
      <dsp:nvSpPr>
        <dsp:cNvPr id="0" name=""/>
        <dsp:cNvSpPr/>
      </dsp:nvSpPr>
      <dsp:spPr>
        <a:xfrm>
          <a:off x="306588" y="3534230"/>
          <a:ext cx="1275473" cy="8315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60DCA-DF66-4C9E-A988-FA377CDCFD58}">
      <dsp:nvSpPr>
        <dsp:cNvPr id="0" name=""/>
        <dsp:cNvSpPr/>
      </dsp:nvSpPr>
      <dsp:spPr>
        <a:xfrm>
          <a:off x="0" y="4573709"/>
          <a:ext cx="8403771" cy="10394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/>
            <a:t>АгроБио</a:t>
          </a:r>
          <a:r>
            <a:rPr lang="ru-RU" sz="2100" b="1" kern="1200" dirty="0"/>
            <a:t> - методы биологической защиты от болезней и вредителей сельскохозяйственных культур.</a:t>
          </a:r>
        </a:p>
      </dsp:txBody>
      <dsp:txXfrm>
        <a:off x="1784702" y="4573709"/>
        <a:ext cx="6619068" cy="1039479"/>
      </dsp:txXfrm>
    </dsp:sp>
    <dsp:sp modelId="{803BC8F5-5E89-4454-8FE0-F48C00CE7DE5}">
      <dsp:nvSpPr>
        <dsp:cNvPr id="0" name=""/>
        <dsp:cNvSpPr/>
      </dsp:nvSpPr>
      <dsp:spPr>
        <a:xfrm>
          <a:off x="306588" y="4677657"/>
          <a:ext cx="1275473" cy="8315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56B-56A6-45B1-AD86-A26354C7026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3F54-6965-4535-8E6E-19CE8E61C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5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56B-56A6-45B1-AD86-A26354C7026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3F54-6965-4535-8E6E-19CE8E61C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05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56B-56A6-45B1-AD86-A26354C7026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3F54-6965-4535-8E6E-19CE8E61C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3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56B-56A6-45B1-AD86-A26354C7026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3F54-6965-4535-8E6E-19CE8E61C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1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56B-56A6-45B1-AD86-A26354C7026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3F54-6965-4535-8E6E-19CE8E61C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4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56B-56A6-45B1-AD86-A26354C7026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3F54-6965-4535-8E6E-19CE8E61C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53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56B-56A6-45B1-AD86-A26354C7026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3F54-6965-4535-8E6E-19CE8E61C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58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56B-56A6-45B1-AD86-A26354C7026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3F54-6965-4535-8E6E-19CE8E61C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0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56B-56A6-45B1-AD86-A26354C7026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3F54-6965-4535-8E6E-19CE8E61C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65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56B-56A6-45B1-AD86-A26354C7026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3F54-6965-4535-8E6E-19CE8E61C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0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56B-56A6-45B1-AD86-A26354C7026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3F54-6965-4535-8E6E-19CE8E61C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94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3C56B-56A6-45B1-AD86-A26354C7026A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C3F54-6965-4535-8E6E-19CE8E61C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3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kids.agronti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geoscan.aero/sites/default/files/2018-04/%D0%90%D0%B3%D1%80%D0%BE%D0%9D%D0%A2%D0%98%281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0667999" cy="68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56000" y="116114"/>
            <a:ext cx="48478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АгроНТИ-2021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8229" y="1247891"/>
            <a:ext cx="7734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/>
              <a:t>Всероссийский конкурс среди учеников 5-11 классов </a:t>
            </a:r>
          </a:p>
          <a:p>
            <a:pPr algn="r"/>
            <a:r>
              <a:rPr lang="ru-RU" sz="2400" dirty="0"/>
              <a:t>общеобразовательных учреждений сел и малых городов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358283" y="3488924"/>
            <a:ext cx="2157274" cy="381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17.03.2021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408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1666" y="-1"/>
            <a:ext cx="8833679" cy="72994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4-й этап – Финальный этап (начало сентября)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1666" y="640805"/>
            <a:ext cx="883367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200"/>
              </a:spcBef>
            </a:pPr>
            <a:r>
              <a:rPr lang="ru-RU" sz="2000" b="0" i="0" dirty="0">
                <a:effectLst/>
                <a:latin typeface="Helvetica Neue"/>
              </a:rPr>
              <a:t>Место проведения: Центр детско-юношеского творчества г. Альметьевск</a:t>
            </a:r>
          </a:p>
          <a:p>
            <a:pPr fontAlgn="base">
              <a:spcBef>
                <a:spcPts val="1200"/>
              </a:spcBef>
            </a:pPr>
            <a:r>
              <a:rPr lang="ru-RU" sz="2000" dirty="0">
                <a:latin typeface="Helvetica Neue"/>
              </a:rPr>
              <a:t>Проезд, питание и проживание участников - за счет принимающей стороны.</a:t>
            </a:r>
            <a:endParaRPr lang="ru-RU" sz="2000" b="0" i="0" dirty="0">
              <a:effectLst/>
              <a:latin typeface="Helvetica Neue"/>
            </a:endParaRPr>
          </a:p>
          <a:p>
            <a:pPr fontAlgn="base">
              <a:spcBef>
                <a:spcPts val="1200"/>
              </a:spcBef>
            </a:pPr>
            <a:r>
              <a:rPr lang="ru-RU" sz="2000" b="0" i="0" dirty="0">
                <a:effectLst/>
                <a:latin typeface="Helvetica Neue"/>
              </a:rPr>
              <a:t>Участниками финального этапа Конкурса являются 475 л</a:t>
            </a:r>
            <a:r>
              <a:rPr lang="ru-RU" sz="2000" dirty="0">
                <a:latin typeface="Helvetica Neue"/>
              </a:rPr>
              <a:t>ауреатов очного регионального этапа (</a:t>
            </a:r>
            <a:r>
              <a:rPr lang="ru-RU" sz="2000" b="0" i="0" dirty="0">
                <a:effectLst/>
                <a:latin typeface="Helvetica Neue"/>
              </a:rPr>
              <a:t>25 человек с каждой из 19 площадок очного регионального этапа), которые распределятся по трем финальным площадкам – Белгород, Альметьевск, Новосибирск.</a:t>
            </a:r>
          </a:p>
          <a:p>
            <a:pPr fontAlgn="base">
              <a:spcBef>
                <a:spcPts val="1200"/>
              </a:spcBef>
            </a:pPr>
            <a:r>
              <a:rPr lang="ru-RU" sz="2000" dirty="0">
                <a:latin typeface="Helvetica Neue"/>
              </a:rPr>
              <a:t>После финального этапа будет построен рейтинг участников без учета возрастных категорий и </a:t>
            </a:r>
            <a:r>
              <a:rPr lang="ru-RU" sz="2000" b="0" i="0" dirty="0">
                <a:effectLst/>
                <a:latin typeface="Helvetica Neue"/>
              </a:rPr>
              <a:t>будут объявлены 60 лауреатов (12 лауреатов каждого направления), которых планируется пригласить для </a:t>
            </a:r>
            <a:r>
              <a:rPr lang="ru-RU" sz="2000" dirty="0">
                <a:latin typeface="Helvetica Neue"/>
              </a:rPr>
              <a:t>награждения на В</a:t>
            </a:r>
            <a:r>
              <a:rPr lang="ru-RU" sz="2000" b="0" i="0" dirty="0">
                <a:effectLst/>
                <a:latin typeface="Helvetica Neue"/>
              </a:rPr>
              <a:t>сероссийскую агропромышленную выставку «Золотая Осень – 2021», которая проходит в Москве с 8 по 11 октября 2021 г. </a:t>
            </a:r>
          </a:p>
        </p:txBody>
      </p:sp>
      <p:pic>
        <p:nvPicPr>
          <p:cNvPr id="3076" name="Picture 4" descr="Картинки по запросу &quot;финал агронт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79" y="4964430"/>
            <a:ext cx="2350559" cy="169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&quot;финал агронти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17" y="4947389"/>
            <a:ext cx="2609586" cy="17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&quot;лауреаты  агронти на золотой осени 2019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2" b="13832"/>
          <a:stretch/>
        </p:blipFill>
        <p:spPr bwMode="auto">
          <a:xfrm>
            <a:off x="5693867" y="4947389"/>
            <a:ext cx="3218447" cy="17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592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045345" cy="7299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Площадки проведения очных региональных этапов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1" y="870857"/>
            <a:ext cx="42381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1. Ставропольский ГАУ</a:t>
            </a:r>
          </a:p>
          <a:p>
            <a:r>
              <a:rPr lang="ru-RU" sz="2800" dirty="0"/>
              <a:t>2. Саратовский ГАУ</a:t>
            </a:r>
          </a:p>
          <a:p>
            <a:r>
              <a:rPr lang="ru-RU" sz="2800" dirty="0"/>
              <a:t>3. Белгородский ГАУ</a:t>
            </a:r>
          </a:p>
          <a:p>
            <a:r>
              <a:rPr lang="ru-RU" sz="2800" dirty="0"/>
              <a:t>4. Волгоградский ГАУ</a:t>
            </a:r>
          </a:p>
          <a:p>
            <a:r>
              <a:rPr lang="ru-RU" sz="2800" dirty="0"/>
              <a:t>5. Новосибирский ГАУ</a:t>
            </a:r>
          </a:p>
          <a:p>
            <a:r>
              <a:rPr lang="ru-RU" sz="2800" dirty="0"/>
              <a:t>6. Вологодская ГМХА</a:t>
            </a:r>
          </a:p>
          <a:p>
            <a:r>
              <a:rPr lang="ru-RU" sz="2800" dirty="0"/>
              <a:t>7. Приморская ГСХА</a:t>
            </a:r>
          </a:p>
          <a:p>
            <a:r>
              <a:rPr lang="ru-RU" sz="2800" dirty="0"/>
              <a:t>8. Казанский ГАУ</a:t>
            </a:r>
          </a:p>
          <a:p>
            <a:r>
              <a:rPr lang="ru-RU" sz="2800" dirty="0"/>
              <a:t>9. Кемеровский ГСХИ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5886" y="870856"/>
            <a:ext cx="447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10. РГАУ-МСХА Тимирязева</a:t>
            </a:r>
          </a:p>
          <a:p>
            <a:r>
              <a:rPr lang="ru-RU" sz="2800" dirty="0"/>
              <a:t>11. Алтайский ГАУ</a:t>
            </a:r>
          </a:p>
          <a:p>
            <a:r>
              <a:rPr lang="ru-RU" sz="2800" dirty="0"/>
              <a:t>12. Рязанский ГАУ</a:t>
            </a:r>
          </a:p>
          <a:p>
            <a:r>
              <a:rPr lang="ru-RU" sz="2800" dirty="0"/>
              <a:t>13. Омский ГАУ</a:t>
            </a:r>
          </a:p>
          <a:p>
            <a:r>
              <a:rPr lang="ru-RU" sz="2800" dirty="0"/>
              <a:t>14. Самарский ГАУ</a:t>
            </a:r>
          </a:p>
          <a:p>
            <a:r>
              <a:rPr lang="ru-RU" sz="2800" dirty="0"/>
              <a:t>15. Башкирский ГАУ</a:t>
            </a:r>
          </a:p>
          <a:p>
            <a:r>
              <a:rPr lang="ru-RU" sz="2800" dirty="0"/>
              <a:t>16. Орловский ГАУ</a:t>
            </a:r>
          </a:p>
          <a:p>
            <a:r>
              <a:rPr lang="ru-RU" sz="2800" dirty="0"/>
              <a:t>17. Санкт-</a:t>
            </a:r>
            <a:r>
              <a:rPr lang="ru-RU" sz="2800" dirty="0" err="1"/>
              <a:t>Петербурский</a:t>
            </a:r>
            <a:r>
              <a:rPr lang="ru-RU" sz="2800" dirty="0"/>
              <a:t> ГАУ</a:t>
            </a:r>
          </a:p>
          <a:p>
            <a:r>
              <a:rPr lang="ru-RU" sz="2800" dirty="0"/>
              <a:t>18. Пермский ГАТУ</a:t>
            </a:r>
          </a:p>
          <a:p>
            <a:r>
              <a:rPr lang="ru-RU" sz="2800" dirty="0"/>
              <a:t>19. Арктический ГАТУ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1" y="5412969"/>
            <a:ext cx="8476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Каждая площадка должна обеспечить участие не менее 1000 человек в заочном региональном этапе конкурса, и участие 250 человек в очном региональном этапе</a:t>
            </a:r>
          </a:p>
        </p:txBody>
      </p:sp>
    </p:spTree>
    <p:extLst>
      <p:ext uri="{BB962C8B-B14F-4D97-AF65-F5344CB8AC3E}">
        <p14:creationId xmlns:p14="http://schemas.microsoft.com/office/powerpoint/2010/main" val="3346820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1666" y="-1"/>
            <a:ext cx="8833679" cy="7299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+mn-lt"/>
              </a:rPr>
              <a:t>Интерактивная карта регистраций (на 15.03.2021)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666" y="6203346"/>
            <a:ext cx="571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Техподдержку регистрации школьников обеспечивает:  </a:t>
            </a:r>
          </a:p>
        </p:txBody>
      </p:sp>
      <p:pic>
        <p:nvPicPr>
          <p:cNvPr id="1026" name="Picture 2" descr="https://agroday.ru/uploads/files/rezervnaya_kopiya_logo_CPS_ru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565" y="5989505"/>
            <a:ext cx="2269514" cy="7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6667" b="3889"/>
          <a:stretch>
            <a:fillRect/>
          </a:stretch>
        </p:blipFill>
        <p:spPr bwMode="auto">
          <a:xfrm>
            <a:off x="-18932" y="933450"/>
            <a:ext cx="9162932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5887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1666" y="-1"/>
            <a:ext cx="8833679" cy="7299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+mn-lt"/>
              </a:rPr>
              <a:t>Количество регистраций на площадки (на 15.03.2021)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 t="6631" b="3915"/>
          <a:stretch>
            <a:fillRect/>
          </a:stretch>
        </p:blipFill>
        <p:spPr bwMode="auto">
          <a:xfrm>
            <a:off x="0" y="682171"/>
            <a:ext cx="9144000" cy="617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8113486" y="5283199"/>
            <a:ext cx="609600" cy="13933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775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10321" y="285749"/>
            <a:ext cx="8833679" cy="72994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Задачи: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099" y="1279634"/>
            <a:ext cx="82846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/>
              <a:t>ТУ/ДО довести </a:t>
            </a:r>
            <a:r>
              <a:rPr lang="ru-RU" sz="2000" dirty="0"/>
              <a:t>до </a:t>
            </a:r>
            <a:r>
              <a:rPr lang="ru-RU" sz="2000" dirty="0" smtClean="0"/>
              <a:t>подведомственных ОО информацию </a:t>
            </a:r>
            <a:r>
              <a:rPr lang="ru-RU" sz="2000" dirty="0"/>
              <a:t>о конкурсе </a:t>
            </a:r>
            <a:r>
              <a:rPr lang="ru-RU" sz="2000" dirty="0" smtClean="0"/>
              <a:t>«АгроНТИ-2021»; организовать </a:t>
            </a:r>
            <a:r>
              <a:rPr lang="ru-RU" sz="2000" dirty="0"/>
              <a:t>мониторинг </a:t>
            </a:r>
            <a:r>
              <a:rPr lang="ru-RU" sz="2000" dirty="0" smtClean="0"/>
              <a:t>количества </a:t>
            </a:r>
            <a:r>
              <a:rPr lang="ru-RU" sz="2000" dirty="0"/>
              <a:t>зарегистрировавшихся </a:t>
            </a:r>
            <a:r>
              <a:rPr lang="ru-RU" sz="2000" dirty="0" smtClean="0"/>
              <a:t>участников (по состоянию на 22.03.2021, на 29.03.2021)</a:t>
            </a:r>
            <a:endParaRPr lang="ru-RU" sz="2000" dirty="0"/>
          </a:p>
          <a:p>
            <a:pPr marL="457200" indent="-457200">
              <a:buAutoNum type="arabicPeriod"/>
            </a:pPr>
            <a:endParaRPr lang="ru-RU" sz="2000" dirty="0"/>
          </a:p>
          <a:p>
            <a:pPr marL="457200" indent="-457200">
              <a:buAutoNum type="arabicPeriod"/>
            </a:pPr>
            <a:r>
              <a:rPr lang="ru-RU" sz="2000" dirty="0" smtClean="0"/>
              <a:t>Рекомендовать организовать участие в конкурсе (регистрация до 31.03.2021) обучающихся: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ru-RU" sz="2000" dirty="0" smtClean="0"/>
              <a:t>Сельских ОО - не </a:t>
            </a:r>
            <a:r>
              <a:rPr lang="ru-RU" sz="2000" dirty="0"/>
              <a:t>менее 10 школьников (5-11 </a:t>
            </a:r>
            <a:r>
              <a:rPr lang="ru-RU" sz="2000" dirty="0" smtClean="0"/>
              <a:t>классы</a:t>
            </a:r>
            <a:r>
              <a:rPr lang="ru-RU" sz="2000" dirty="0"/>
              <a:t>); </a:t>
            </a:r>
            <a:endParaRPr lang="ru-RU" sz="20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ru-RU" sz="2000" dirty="0" smtClean="0"/>
              <a:t>ОО с «Точками </a:t>
            </a:r>
            <a:r>
              <a:rPr lang="ru-RU" sz="2000" dirty="0"/>
              <a:t>роста» </a:t>
            </a:r>
            <a:r>
              <a:rPr lang="ru-RU" sz="2000" dirty="0" smtClean="0"/>
              <a:t>- не </a:t>
            </a:r>
            <a:r>
              <a:rPr lang="ru-RU" sz="2000" dirty="0"/>
              <a:t>менее 50 </a:t>
            </a:r>
            <a:r>
              <a:rPr lang="ru-RU" sz="2000" dirty="0" smtClean="0"/>
              <a:t>школьников;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ru-RU" sz="2000" dirty="0" smtClean="0"/>
              <a:t>ОО городов – от 30 до 50 школьников.</a:t>
            </a:r>
            <a:endParaRPr lang="ru-RU" sz="2000" dirty="0"/>
          </a:p>
          <a:p>
            <a:pPr marL="457200" indent="-457200">
              <a:buAutoNum type="arabicPeriod"/>
            </a:pPr>
            <a:endParaRPr lang="ru-RU" sz="2000" dirty="0"/>
          </a:p>
          <a:p>
            <a:pPr marL="457200" indent="-457200">
              <a:buAutoNum type="arabicPeriod"/>
            </a:pPr>
            <a:r>
              <a:rPr lang="ru-RU" sz="2000" dirty="0"/>
              <a:t>Самарскому ГАУ </a:t>
            </a:r>
            <a:r>
              <a:rPr lang="ru-RU" sz="2000" dirty="0" smtClean="0"/>
              <a:t>обеспечить: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ru-RU" sz="2000" dirty="0" smtClean="0"/>
              <a:t>методическую </a:t>
            </a:r>
            <a:r>
              <a:rPr lang="ru-RU" sz="2000" dirty="0"/>
              <a:t>поддержку </a:t>
            </a:r>
            <a:r>
              <a:rPr lang="ru-RU" sz="2000" dirty="0" smtClean="0"/>
              <a:t>ТУ/ДО и ОО;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ru-RU" sz="2000" dirty="0" smtClean="0"/>
              <a:t>предоставлять </a:t>
            </a:r>
            <a:r>
              <a:rPr lang="ru-RU" sz="2000" dirty="0"/>
              <a:t>в </a:t>
            </a:r>
            <a:r>
              <a:rPr lang="ru-RU" sz="2000" dirty="0" err="1" smtClean="0"/>
              <a:t>МОиН</a:t>
            </a:r>
            <a:r>
              <a:rPr lang="ru-RU" sz="2000" dirty="0" smtClean="0"/>
              <a:t> СО ежедневную </a:t>
            </a:r>
            <a:r>
              <a:rPr lang="ru-RU" sz="2000" dirty="0"/>
              <a:t>сводку о количестве зарегистрированных школьников.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4134" y="5925795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3366FF"/>
                </a:solidFill>
              </a:rPr>
              <a:t>Ответственный представитель Самарского ГАУ – </a:t>
            </a:r>
            <a:r>
              <a:rPr lang="ru-RU" i="1" dirty="0" err="1">
                <a:solidFill>
                  <a:srgbClr val="3366FF"/>
                </a:solidFill>
              </a:rPr>
              <a:t>Ишкин</a:t>
            </a:r>
            <a:r>
              <a:rPr lang="ru-RU" i="1" dirty="0">
                <a:solidFill>
                  <a:srgbClr val="3366FF"/>
                </a:solidFill>
              </a:rPr>
              <a:t> Павел Александрович </a:t>
            </a:r>
          </a:p>
          <a:p>
            <a:r>
              <a:rPr lang="en-US" i="1" dirty="0">
                <a:solidFill>
                  <a:srgbClr val="3366FF"/>
                </a:solidFill>
              </a:rPr>
              <a:t>                                                                                           </a:t>
            </a:r>
            <a:r>
              <a:rPr lang="ru-RU" i="1" dirty="0">
                <a:solidFill>
                  <a:srgbClr val="3366FF"/>
                </a:solidFill>
              </a:rPr>
              <a:t>89277101815, </a:t>
            </a:r>
            <a:r>
              <a:rPr lang="en-US" i="1" dirty="0">
                <a:solidFill>
                  <a:srgbClr val="3366FF"/>
                </a:solidFill>
              </a:rPr>
              <a:t>ishkin_pa@mail.ru</a:t>
            </a:r>
            <a:endParaRPr lang="ru-RU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7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7611" y="743288"/>
            <a:ext cx="85017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i="0" dirty="0">
                <a:effectLst/>
                <a:latin typeface="Helvetica Neue"/>
              </a:rPr>
              <a:t>Цель Конкурса </a:t>
            </a:r>
            <a:r>
              <a:rPr lang="ru-RU" sz="2000" b="0" i="0" dirty="0">
                <a:effectLst/>
                <a:latin typeface="Helvetica Neue"/>
              </a:rPr>
              <a:t>- </a:t>
            </a:r>
            <a:r>
              <a:rPr lang="ru-RU" sz="2000" dirty="0">
                <a:latin typeface="Helvetica Neue"/>
              </a:rPr>
              <a:t>привлечь школьников </a:t>
            </a:r>
            <a:r>
              <a:rPr lang="ru-RU" sz="2000" b="1" i="0" dirty="0">
                <a:effectLst/>
                <a:latin typeface="Helvetica Neue"/>
              </a:rPr>
              <a:t>сельских территорий и малых городов</a:t>
            </a:r>
            <a:r>
              <a:rPr lang="ru-RU" sz="2000" dirty="0">
                <a:latin typeface="Helvetica Neue"/>
              </a:rPr>
              <a:t> </a:t>
            </a:r>
            <a:r>
              <a:rPr lang="ru-RU" sz="1900" dirty="0">
                <a:latin typeface="Helvetica Neue"/>
              </a:rPr>
              <a:t>региона</a:t>
            </a:r>
            <a:r>
              <a:rPr lang="ru-RU" sz="2000" b="0" i="0" dirty="0">
                <a:effectLst/>
                <a:latin typeface="Helvetica Neue"/>
              </a:rPr>
              <a:t> </a:t>
            </a:r>
            <a:r>
              <a:rPr lang="ru-RU" sz="2000" dirty="0">
                <a:latin typeface="Helvetica Neue"/>
              </a:rPr>
              <a:t>к повестке </a:t>
            </a:r>
            <a:r>
              <a:rPr lang="ru-RU" sz="2000" b="0" i="0" dirty="0">
                <a:effectLst/>
                <a:latin typeface="Helvetica Neue"/>
              </a:rPr>
              <a:t>технологических приоритетов Национальной технологической инициативы (НТИ) в аграрной отрасли:</a:t>
            </a:r>
          </a:p>
          <a:p>
            <a:pPr marL="342900" indent="-342900" fontAlgn="base">
              <a:buFontTx/>
              <a:buChar char="-"/>
            </a:pPr>
            <a:r>
              <a:rPr lang="ru-RU" sz="2000" dirty="0">
                <a:latin typeface="Helvetica Neue"/>
              </a:rPr>
              <a:t>применению цифровых технологий в сельском хозяйстве; </a:t>
            </a:r>
          </a:p>
          <a:p>
            <a:pPr marL="342900" indent="-342900" fontAlgn="base">
              <a:buFontTx/>
              <a:buChar char="-"/>
            </a:pPr>
            <a:r>
              <a:rPr lang="ru-RU" sz="2000" dirty="0">
                <a:latin typeface="Helvetica Neue"/>
              </a:rPr>
              <a:t>роботизации АПК;</a:t>
            </a:r>
          </a:p>
          <a:p>
            <a:pPr marL="342900" indent="-342900" fontAlgn="base">
              <a:buFontTx/>
              <a:buChar char="-"/>
            </a:pPr>
            <a:r>
              <a:rPr lang="ru-RU" sz="2000" dirty="0">
                <a:latin typeface="Helvetica Neue"/>
              </a:rPr>
              <a:t>использованию БПЛА в сельском хозяйстве.</a:t>
            </a:r>
            <a:endParaRPr lang="ru-RU" sz="2000" b="0" i="0" dirty="0">
              <a:effectLst/>
              <a:latin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8411" y="3089428"/>
            <a:ext cx="80094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latin typeface="Helvetica Neue"/>
              </a:rPr>
              <a:t>Организаторы</a:t>
            </a:r>
            <a:r>
              <a:rPr lang="ru-RU" dirty="0">
                <a:latin typeface="Helvetica Neue"/>
              </a:rPr>
              <a:t>: </a:t>
            </a:r>
          </a:p>
          <a:p>
            <a:pPr algn="ctr" fontAlgn="base"/>
            <a:r>
              <a:rPr lang="ru-RU" dirty="0">
                <a:latin typeface="Helvetica Neue"/>
              </a:rPr>
              <a:t>- Фонд содействия инновациям совместно с Ассоциацией </a:t>
            </a:r>
            <a:r>
              <a:rPr lang="ru-RU" dirty="0" err="1">
                <a:latin typeface="Helvetica Neue"/>
              </a:rPr>
              <a:t>агрообразования</a:t>
            </a:r>
            <a:r>
              <a:rPr lang="ru-RU" dirty="0">
                <a:latin typeface="Helvetica Neue"/>
              </a:rPr>
              <a:t> при поддержке Министерства просвещения РФ, </a:t>
            </a:r>
            <a:r>
              <a:rPr lang="ru-RU" dirty="0" err="1">
                <a:latin typeface="Helvetica Neue"/>
              </a:rPr>
              <a:t>Депнаучтехполитики</a:t>
            </a:r>
            <a:r>
              <a:rPr lang="ru-RU" dirty="0">
                <a:latin typeface="Helvetica Neue"/>
              </a:rPr>
              <a:t> и </a:t>
            </a:r>
            <a:r>
              <a:rPr lang="ru-RU" dirty="0" err="1">
                <a:latin typeface="Helvetica Neue"/>
              </a:rPr>
              <a:t>Депцифровизации</a:t>
            </a:r>
            <a:r>
              <a:rPr lang="ru-RU" dirty="0">
                <a:latin typeface="Helvetica Neue"/>
              </a:rPr>
              <a:t> Минсельхоза России </a:t>
            </a:r>
            <a:r>
              <a:rPr lang="ru-RU" b="1" dirty="0">
                <a:latin typeface="Helvetica Neue"/>
              </a:rPr>
              <a:t>на базе 19 аграрных вузов, включая ФГБОУ ВО Самарский ГАУ</a:t>
            </a:r>
            <a:r>
              <a:rPr lang="ru-RU" dirty="0">
                <a:latin typeface="Helvetica Neue"/>
              </a:rPr>
              <a:t>.</a:t>
            </a:r>
          </a:p>
        </p:txBody>
      </p:sp>
      <p:pic>
        <p:nvPicPr>
          <p:cNvPr id="1026" name="Picture 2" descr="Картинки по запросу &quot;лого фонд содействия инновация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2" y="4747685"/>
            <a:ext cx="2417144" cy="135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лого ассоциация агрообразовани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440" y="4544836"/>
            <a:ext cx="17621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лого ассоциация агрообразования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497" y="4544836"/>
            <a:ext cx="1651993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96286" y="158513"/>
            <a:ext cx="5746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Цель и организаторы Конкурса</a:t>
            </a:r>
          </a:p>
        </p:txBody>
      </p:sp>
      <p:pic>
        <p:nvPicPr>
          <p:cNvPr id="3" name="Picture 2" descr="https://youngreaders.ru/wp-content/uploads/2018/12/minpr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01" y="4629836"/>
            <a:ext cx="1434476" cy="15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315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8083" y="160338"/>
            <a:ext cx="6199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Итоги конкурса </a:t>
            </a:r>
            <a:r>
              <a:rPr lang="ru-RU" sz="3200" b="1" dirty="0" err="1"/>
              <a:t>АгроНТИ</a:t>
            </a:r>
            <a:r>
              <a:rPr lang="ru-RU" sz="3200" b="1" dirty="0"/>
              <a:t> - 2020 г. </a:t>
            </a:r>
          </a:p>
        </p:txBody>
      </p:sp>
      <p:sp>
        <p:nvSpPr>
          <p:cNvPr id="12290" name="AutoShape 2" descr="https://thumb.tildacdn.com/tild6532-6531-4565-b836-376239346436/-/resize/560x/-/format/webp/noroo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682171"/>
          <a:ext cx="9144000" cy="6175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9067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2470" y="88777"/>
            <a:ext cx="6155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Итоги конкурса </a:t>
            </a:r>
            <a:r>
              <a:rPr lang="ru-RU" sz="3200" b="1" dirty="0" err="1"/>
              <a:t>АгроНТИ</a:t>
            </a:r>
            <a:r>
              <a:rPr lang="ru-RU" sz="3200" b="1" dirty="0"/>
              <a:t> - 2020 г. </a:t>
            </a:r>
          </a:p>
        </p:txBody>
      </p:sp>
      <p:sp>
        <p:nvSpPr>
          <p:cNvPr id="12290" name="AutoShape 2" descr="https://thumb.tildacdn.com/tild6532-6531-4565-b836-376239346436/-/resize/560x/-/format/webp/noroo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20361" t="6268" r="23673" b="72598"/>
          <a:stretch>
            <a:fillRect/>
          </a:stretch>
        </p:blipFill>
        <p:spPr bwMode="auto">
          <a:xfrm>
            <a:off x="878889" y="603682"/>
            <a:ext cx="7408766" cy="161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6742" y="2394857"/>
            <a:ext cx="8679543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Самарские школьники, ставшие победителями: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место по направлению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АгроКоптеры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Баев Максим Сергеевич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7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класс,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ГБОУ СОШ № 2 п.г.т.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Усть-Кинельский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г.о.Кинель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Самарской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области;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место по направлению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АгроМетео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Пудовкин Андрей Олегович -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 класс, ГБОУ СОШ №10, г.о. Отрадный Самарской области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место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направлению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АгроРоботы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Трусов Дмитрий Игоревич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11класс,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ГБОУ СОШ с.Камышла Самарской области.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место по направлению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АгроКоптеры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Денисов Иван Сергеевич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- 8 класс,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ГБОУ СОШ № 2 п.г.т.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Усть-Кинельский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г.о.Кинель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Самарской области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6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706" y="165153"/>
            <a:ext cx="8126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Конкурс – 2021 включает пять направлений:</a:t>
            </a:r>
          </a:p>
        </p:txBody>
      </p:sp>
      <p:sp>
        <p:nvSpPr>
          <p:cNvPr id="12290" name="AutoShape 2" descr="https://thumb.tildacdn.com/tild6532-6531-4565-b836-376239346436/-/resize/560x/-/format/webp/noroo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9" name="Схема 18"/>
          <p:cNvGraphicFramePr/>
          <p:nvPr/>
        </p:nvGraphicFramePr>
        <p:xfrm>
          <a:off x="406399" y="914399"/>
          <a:ext cx="8403771" cy="5617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906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27" y="911738"/>
            <a:ext cx="87509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800"/>
              </a:spcBef>
            </a:pPr>
            <a:r>
              <a:rPr lang="ru-RU" sz="2000" b="0" i="0" dirty="0">
                <a:effectLst/>
                <a:latin typeface="Helvetica Neue"/>
              </a:rPr>
              <a:t>1-й этап: </a:t>
            </a:r>
            <a:r>
              <a:rPr lang="ru-RU" sz="2000" b="1" i="0" dirty="0">
                <a:effectLst/>
                <a:latin typeface="Helvetica Neue"/>
              </a:rPr>
              <a:t>22 февраля - 31 марта </a:t>
            </a:r>
            <a:r>
              <a:rPr lang="ru-RU" sz="2000" b="0" i="0" dirty="0">
                <a:effectLst/>
                <a:latin typeface="Helvetica Neue"/>
              </a:rPr>
              <a:t>– регистрация всех желающих школьников 5-11 классов для участия в конкурсе;</a:t>
            </a:r>
          </a:p>
          <a:p>
            <a:pPr fontAlgn="base">
              <a:spcBef>
                <a:spcPts val="1800"/>
              </a:spcBef>
            </a:pPr>
            <a:r>
              <a:rPr lang="ru-RU" sz="2000" b="0" i="0" dirty="0">
                <a:effectLst/>
                <a:latin typeface="Helvetica Neue"/>
              </a:rPr>
              <a:t>2-й этап: </a:t>
            </a:r>
            <a:r>
              <a:rPr lang="ru-RU" sz="2000" b="1" i="0" dirty="0">
                <a:effectLst/>
                <a:latin typeface="inherit"/>
              </a:rPr>
              <a:t>1-16 апреля</a:t>
            </a:r>
            <a:r>
              <a:rPr lang="ru-RU" sz="2000" b="0" i="0" dirty="0">
                <a:effectLst/>
                <a:latin typeface="Helvetica Neue"/>
              </a:rPr>
              <a:t> – заочный региональный этап – </a:t>
            </a:r>
            <a:br>
              <a:rPr lang="ru-RU" sz="2000" b="0" i="0" dirty="0">
                <a:effectLst/>
                <a:latin typeface="Helvetica Neue"/>
              </a:rPr>
            </a:br>
            <a:r>
              <a:rPr lang="ru-RU" sz="2000" b="0" i="0" dirty="0">
                <a:effectLst/>
                <a:latin typeface="Helvetica Neue"/>
              </a:rPr>
              <a:t>онлайн тестирование</a:t>
            </a:r>
            <a:r>
              <a:rPr lang="ru-RU" sz="2000" dirty="0">
                <a:latin typeface="Helvetica Neue"/>
              </a:rPr>
              <a:t> </a:t>
            </a:r>
            <a:r>
              <a:rPr lang="ru-RU" sz="2000" b="0" i="0" dirty="0">
                <a:effectLst/>
                <a:latin typeface="Helvetica Neue"/>
              </a:rPr>
              <a:t>всех зарегистрированных участников </a:t>
            </a:r>
            <a:br>
              <a:rPr lang="ru-RU" sz="2000" b="0" i="0" dirty="0">
                <a:effectLst/>
                <a:latin typeface="Helvetica Neue"/>
              </a:rPr>
            </a:br>
            <a:r>
              <a:rPr lang="ru-RU" sz="2000" b="0" i="0" dirty="0">
                <a:effectLst/>
                <a:latin typeface="Helvetica Neue"/>
              </a:rPr>
              <a:t>(</a:t>
            </a:r>
            <a:r>
              <a:rPr lang="ru-RU" sz="2000" b="0" i="1" dirty="0">
                <a:effectLst/>
                <a:latin typeface="Helvetica Neue"/>
              </a:rPr>
              <a:t>число участников: </a:t>
            </a:r>
            <a:r>
              <a:rPr lang="ru-RU" sz="2000" b="0" i="0" dirty="0">
                <a:effectLst/>
                <a:latin typeface="Helvetica Neue"/>
              </a:rPr>
              <a:t>не менее 1000 </a:t>
            </a:r>
            <a:r>
              <a:rPr lang="ru-RU" sz="2000" dirty="0">
                <a:latin typeface="Helvetica Neue"/>
              </a:rPr>
              <a:t>школьников</a:t>
            </a:r>
            <a:r>
              <a:rPr lang="ru-RU" sz="2000" b="0" i="0" dirty="0">
                <a:effectLst/>
                <a:latin typeface="Helvetica Neue"/>
              </a:rPr>
              <a:t>);</a:t>
            </a:r>
          </a:p>
          <a:p>
            <a:pPr fontAlgn="base">
              <a:spcBef>
                <a:spcPts val="1800"/>
              </a:spcBef>
            </a:pPr>
            <a:r>
              <a:rPr lang="ru-RU" sz="2000" b="0" i="0" dirty="0">
                <a:effectLst/>
                <a:latin typeface="Helvetica Neue"/>
              </a:rPr>
              <a:t>3-й этап: </a:t>
            </a:r>
            <a:r>
              <a:rPr lang="ru-RU" sz="2000" b="1" i="0" dirty="0">
                <a:effectLst/>
                <a:latin typeface="inherit"/>
              </a:rPr>
              <a:t> май</a:t>
            </a:r>
            <a:r>
              <a:rPr lang="ru-RU" sz="2000" b="0" i="0" dirty="0">
                <a:effectLst/>
                <a:latin typeface="Helvetica Neue"/>
              </a:rPr>
              <a:t> – очный региональный этап на базе ФГБОУ ВО Самарский ГАУ для лауреатов заочного регионального этапа </a:t>
            </a:r>
            <a:br>
              <a:rPr lang="ru-RU" sz="2000" b="0" i="0" dirty="0">
                <a:effectLst/>
                <a:latin typeface="Helvetica Neue"/>
              </a:rPr>
            </a:br>
            <a:r>
              <a:rPr lang="ru-RU" sz="2000" b="0" i="0" dirty="0">
                <a:effectLst/>
                <a:latin typeface="Helvetica Neue"/>
              </a:rPr>
              <a:t>(</a:t>
            </a:r>
            <a:r>
              <a:rPr lang="ru-RU" sz="2000" b="0" i="1" dirty="0">
                <a:effectLst/>
                <a:latin typeface="Helvetica Neue"/>
              </a:rPr>
              <a:t>число участников: </a:t>
            </a:r>
            <a:r>
              <a:rPr lang="ru-RU" sz="2000" b="0" i="0" dirty="0">
                <a:effectLst/>
                <a:latin typeface="Helvetica Neue"/>
              </a:rPr>
              <a:t>250 школьников (50 участников каждого направления).</a:t>
            </a:r>
          </a:p>
          <a:p>
            <a:pPr fontAlgn="base">
              <a:spcBef>
                <a:spcPts val="1800"/>
              </a:spcBef>
            </a:pPr>
            <a:r>
              <a:rPr lang="ru-RU" sz="2000" b="0" i="0" dirty="0">
                <a:effectLst/>
                <a:latin typeface="Helvetica Neue"/>
              </a:rPr>
              <a:t>4-й этап: </a:t>
            </a:r>
            <a:r>
              <a:rPr lang="ru-RU" sz="2000" b="1" i="0" dirty="0">
                <a:effectLst/>
                <a:latin typeface="inherit"/>
              </a:rPr>
              <a:t>Начало сентября</a:t>
            </a:r>
            <a:r>
              <a:rPr lang="ru-RU" sz="2000" b="0" i="0" dirty="0">
                <a:effectLst/>
                <a:latin typeface="Helvetica Neue"/>
              </a:rPr>
              <a:t> – финальный этап в г. Альметьевск для лауреатов очного регионального этапа по всем направлениям Конкурса</a:t>
            </a:r>
            <a:br>
              <a:rPr lang="ru-RU" sz="2000" b="0" i="0" dirty="0">
                <a:effectLst/>
                <a:latin typeface="Helvetica Neue"/>
              </a:rPr>
            </a:br>
            <a:r>
              <a:rPr lang="ru-RU" sz="2000" b="0" i="0" dirty="0">
                <a:effectLst/>
                <a:latin typeface="Helvetica Neue"/>
              </a:rPr>
              <a:t>( </a:t>
            </a:r>
            <a:r>
              <a:rPr lang="ru-RU" sz="2000" b="0" i="1" dirty="0">
                <a:effectLst/>
                <a:latin typeface="Helvetica Neue"/>
              </a:rPr>
              <a:t>число участников</a:t>
            </a:r>
            <a:r>
              <a:rPr lang="ru-RU" sz="2000" b="0" i="0" dirty="0">
                <a:effectLst/>
                <a:latin typeface="Helvetica Neue"/>
              </a:rPr>
              <a:t>: 25 школьников от региона (5 </a:t>
            </a:r>
            <a:r>
              <a:rPr lang="ru-RU" sz="2000" dirty="0">
                <a:latin typeface="Helvetica Neue"/>
              </a:rPr>
              <a:t>участников каждого направления)</a:t>
            </a:r>
            <a:endParaRPr lang="ru-RU" sz="2000" b="0" i="0" dirty="0">
              <a:effectLst/>
              <a:latin typeface="Helvetica Neue"/>
            </a:endParaRPr>
          </a:p>
          <a:p>
            <a:pPr fontAlgn="base">
              <a:spcBef>
                <a:spcPts val="1800"/>
              </a:spcBef>
            </a:pPr>
            <a:r>
              <a:rPr lang="ru-RU" sz="2000" b="0" i="0" dirty="0">
                <a:effectLst/>
                <a:latin typeface="Helvetica Neue"/>
              </a:rPr>
              <a:t>5-й этап: </a:t>
            </a:r>
            <a:r>
              <a:rPr lang="ru-RU" sz="2000" b="1" i="0" dirty="0">
                <a:effectLst/>
                <a:latin typeface="Helvetica Neue"/>
              </a:rPr>
              <a:t>декабрь</a:t>
            </a:r>
            <a:r>
              <a:rPr lang="ru-RU" sz="2000" b="0" i="0" dirty="0">
                <a:effectLst/>
                <a:latin typeface="Helvetica Neue"/>
              </a:rPr>
              <a:t> – подведение итогов на Итоговой конференции конкурса.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72470" y="196335"/>
            <a:ext cx="3033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200" b="1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Этапы 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3066242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575" y="124287"/>
            <a:ext cx="8796770" cy="6056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+mn-lt"/>
              </a:rPr>
              <a:t>1-й этап – Регистрация участников (с 22.02 до 31.03)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19590" y="2617800"/>
            <a:ext cx="62266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hlinkClick r:id="rId2"/>
              </a:rPr>
              <a:t>https://kids.agronti.ru/</a:t>
            </a:r>
            <a:r>
              <a:rPr lang="ru-RU" sz="4400" dirty="0"/>
              <a:t> 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 l="31349" t="14974" r="32222" b="68448"/>
          <a:stretch>
            <a:fillRect/>
          </a:stretch>
        </p:blipFill>
        <p:spPr bwMode="auto">
          <a:xfrm>
            <a:off x="1192590" y="728132"/>
            <a:ext cx="6662057" cy="170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http://qrcoder.ru/code/?https%3A%2F%2Fkids.agronti.ru%2F&amp;10&amp;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1109" y="3504142"/>
            <a:ext cx="3143250" cy="314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1365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1666" y="-1"/>
            <a:ext cx="8833679" cy="72994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2-й этап – Онлайн тестирование (с 1.04 по 16.04)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2227" y="911738"/>
            <a:ext cx="8750905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800"/>
              </a:spcBef>
            </a:pPr>
            <a:r>
              <a:rPr lang="ru-RU" sz="2000" b="0" i="0" dirty="0">
                <a:effectLst/>
                <a:latin typeface="Helvetica Neue"/>
              </a:rPr>
              <a:t>Зарегистрированные участники 1 апреля получат ссылки на онлайн тесты по выбранным направлениям Конкурса. </a:t>
            </a:r>
          </a:p>
          <a:p>
            <a:pPr fontAlgn="base">
              <a:spcBef>
                <a:spcPts val="1800"/>
              </a:spcBef>
            </a:pPr>
            <a:r>
              <a:rPr lang="ru-RU" sz="2000" b="0" i="0" dirty="0">
                <a:effectLst/>
                <a:latin typeface="Helvetica Neue"/>
              </a:rPr>
              <a:t>Каждый участник имеет возможность пройти тестирование по любым выбранным направлениям.</a:t>
            </a:r>
          </a:p>
          <a:p>
            <a:pPr fontAlgn="base">
              <a:spcBef>
                <a:spcPts val="1800"/>
              </a:spcBef>
            </a:pPr>
            <a:r>
              <a:rPr lang="ru-RU" sz="2000" b="0" i="0" dirty="0">
                <a:effectLst/>
                <a:latin typeface="Helvetica Neue"/>
              </a:rPr>
              <a:t>Тестирование по всем направлениям необходимо пройти до 17 апреля.</a:t>
            </a:r>
          </a:p>
          <a:p>
            <a:pPr fontAlgn="base">
              <a:spcBef>
                <a:spcPts val="1800"/>
              </a:spcBef>
            </a:pPr>
            <a:r>
              <a:rPr lang="ru-RU" sz="2000" b="0" i="0" dirty="0">
                <a:effectLst/>
                <a:latin typeface="Helvetica Neue"/>
              </a:rPr>
              <a:t>В тестировании должны принять участие не менее 1000 человек от каждого региона.</a:t>
            </a:r>
          </a:p>
          <a:p>
            <a:pPr fontAlgn="base">
              <a:spcBef>
                <a:spcPts val="1800"/>
              </a:spcBef>
            </a:pPr>
            <a:r>
              <a:rPr lang="ru-RU" sz="2000" dirty="0">
                <a:latin typeface="Helvetica Neue"/>
              </a:rPr>
              <a:t>После тестирования будет построен рейтинг участников по каждому направлению, из которых первые 50 лидеров по каждому направлению будут признаны лауреатами.</a:t>
            </a:r>
          </a:p>
          <a:p>
            <a:pPr fontAlgn="base">
              <a:spcBef>
                <a:spcPts val="1800"/>
              </a:spcBef>
            </a:pPr>
            <a:r>
              <a:rPr lang="ru-RU" sz="2000" b="0" i="0" dirty="0">
                <a:effectLst/>
                <a:latin typeface="Helvetica Neue"/>
              </a:rPr>
              <a:t>Лауреатов пригласят на следующий очный региональны</a:t>
            </a:r>
            <a:r>
              <a:rPr lang="ru-RU" sz="2000" dirty="0">
                <a:latin typeface="Helvetica Neue"/>
              </a:rPr>
              <a:t>й </a:t>
            </a:r>
            <a:r>
              <a:rPr lang="ru-RU" sz="2000" b="0" i="0" dirty="0">
                <a:effectLst/>
                <a:latin typeface="Helvetica Neue"/>
              </a:rPr>
              <a:t>этап по  направлениям, в рамках которых они показали высокие результаты.</a:t>
            </a:r>
          </a:p>
        </p:txBody>
      </p:sp>
    </p:spTree>
    <p:extLst>
      <p:ext uri="{BB962C8B-B14F-4D97-AF65-F5344CB8AC3E}">
        <p14:creationId xmlns:p14="http://schemas.microsoft.com/office/powerpoint/2010/main" val="386296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1666" y="-1"/>
            <a:ext cx="8833679" cy="7299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+mn-lt"/>
              </a:rPr>
              <a:t>3-й этап – Очный региональный этап (май 2021 г.)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4440" y="844005"/>
            <a:ext cx="8750905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800"/>
              </a:spcBef>
            </a:pPr>
            <a:r>
              <a:rPr lang="ru-RU" sz="2000" b="0" i="0" dirty="0">
                <a:effectLst/>
                <a:latin typeface="Helvetica Neue"/>
              </a:rPr>
              <a:t>Место проведения: ФГБОУ ВО Самарский ГАУ</a:t>
            </a:r>
          </a:p>
          <a:p>
            <a:pPr fontAlgn="base">
              <a:spcBef>
                <a:spcPts val="1800"/>
              </a:spcBef>
            </a:pPr>
            <a:r>
              <a:rPr lang="ru-RU" sz="2000" dirty="0">
                <a:latin typeface="Helvetica Neue"/>
              </a:rPr>
              <a:t>Питание и проживание участников - за счет принимающей стороны.</a:t>
            </a:r>
            <a:endParaRPr lang="ru-RU" sz="2000" b="0" i="0" dirty="0">
              <a:effectLst/>
              <a:latin typeface="Helvetica Neue"/>
            </a:endParaRPr>
          </a:p>
          <a:p>
            <a:pPr fontAlgn="base">
              <a:spcBef>
                <a:spcPts val="1800"/>
              </a:spcBef>
            </a:pPr>
            <a:r>
              <a:rPr lang="ru-RU" sz="2000" b="0" i="0" dirty="0">
                <a:effectLst/>
                <a:latin typeface="Helvetica Neue"/>
              </a:rPr>
              <a:t>Участниками очного этапа Конкурса являются 250 лауреатов заочного этапа-тестирования (по 50 человек </a:t>
            </a:r>
            <a:r>
              <a:rPr lang="ru-RU" sz="2000" dirty="0">
                <a:latin typeface="Helvetica Neue"/>
              </a:rPr>
              <a:t>в</a:t>
            </a:r>
            <a:r>
              <a:rPr lang="ru-RU" sz="2000" b="0" i="0" dirty="0">
                <a:effectLst/>
                <a:latin typeface="Helvetica Neue"/>
              </a:rPr>
              <a:t> каждом направлении).</a:t>
            </a:r>
          </a:p>
          <a:p>
            <a:pPr fontAlgn="base">
              <a:spcBef>
                <a:spcPts val="1800"/>
              </a:spcBef>
            </a:pPr>
            <a:r>
              <a:rPr lang="ru-RU" sz="2000" dirty="0">
                <a:latin typeface="Helvetica Neue"/>
              </a:rPr>
              <a:t>После очного этапа будет построен рейтинг участников без учета возрастных категорий и </a:t>
            </a:r>
            <a:r>
              <a:rPr lang="ru-RU" sz="2000" b="0" i="0" dirty="0">
                <a:effectLst/>
                <a:latin typeface="Helvetica Neue"/>
              </a:rPr>
              <a:t>объявлены 25 лауреатов конкурса (5 лауреатов каждого направления), которых пригласят на финальный</a:t>
            </a:r>
            <a:r>
              <a:rPr lang="ru-RU" sz="2000" dirty="0">
                <a:latin typeface="Helvetica Neue"/>
              </a:rPr>
              <a:t> </a:t>
            </a:r>
            <a:r>
              <a:rPr lang="ru-RU" sz="2000" b="0" i="0" dirty="0">
                <a:effectLst/>
                <a:latin typeface="Helvetica Neue"/>
              </a:rPr>
              <a:t>этап.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93" y="4031465"/>
            <a:ext cx="3832123" cy="261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373" y="4016363"/>
            <a:ext cx="3922326" cy="261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2672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</TotalTime>
  <Words>941</Words>
  <Application>Microsoft Office PowerPoint</Application>
  <PresentationFormat>Экран (4:3)</PresentationFormat>
  <Paragraphs>91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Helvetica Neue</vt:lpstr>
      <vt:lpstr>inherit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1-й этап – Регистрация участников (с 22.02 до 31.03)</vt:lpstr>
      <vt:lpstr>2-й этап – Онлайн тестирование (с 1.04 по 16.04)</vt:lpstr>
      <vt:lpstr>3-й этап – Очный региональный этап (май 2021 г.)</vt:lpstr>
      <vt:lpstr>4-й этап – Финальный этап (начало сентября)</vt:lpstr>
      <vt:lpstr>Площадки проведения очных региональных этапов</vt:lpstr>
      <vt:lpstr>Интерактивная карта регистраций (на 15.03.2021)</vt:lpstr>
      <vt:lpstr>Количество регистраций на площадки (на 15.03.2021)</vt:lpstr>
      <vt:lpstr>Задачи: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Ишкин П.А.</dc:creator>
  <cp:lastModifiedBy>_</cp:lastModifiedBy>
  <cp:revision>44</cp:revision>
  <dcterms:created xsi:type="dcterms:W3CDTF">2020-02-17T06:44:23Z</dcterms:created>
  <dcterms:modified xsi:type="dcterms:W3CDTF">2021-03-16T17:10:04Z</dcterms:modified>
</cp:coreProperties>
</file>